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1"/>
  </p:sldMasterIdLst>
  <p:notesMasterIdLst>
    <p:notesMasterId r:id="rId16"/>
  </p:notesMasterIdLst>
  <p:handoutMasterIdLst>
    <p:handoutMasterId r:id="rId17"/>
  </p:handoutMasterIdLst>
  <p:sldIdLst>
    <p:sldId id="430" r:id="rId2"/>
    <p:sldId id="476" r:id="rId3"/>
    <p:sldId id="487" r:id="rId4"/>
    <p:sldId id="475" r:id="rId5"/>
    <p:sldId id="488" r:id="rId6"/>
    <p:sldId id="482" r:id="rId7"/>
    <p:sldId id="469" r:id="rId8"/>
    <p:sldId id="466" r:id="rId9"/>
    <p:sldId id="441" r:id="rId10"/>
    <p:sldId id="341" r:id="rId11"/>
    <p:sldId id="470" r:id="rId12"/>
    <p:sldId id="480" r:id="rId13"/>
    <p:sldId id="484" r:id="rId14"/>
    <p:sldId id="473" r:id="rId1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226" autoAdjust="0"/>
  </p:normalViewPr>
  <p:slideViewPr>
    <p:cSldViewPr snapToGrid="0" snapToObjects="1">
      <p:cViewPr varScale="1">
        <p:scale>
          <a:sx n="114" d="100"/>
          <a:sy n="114" d="100"/>
        </p:scale>
        <p:origin x="1392" y="102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85522-632D-4B92-91D4-A345D3FBE3FE}" type="doc">
      <dgm:prSet loTypeId="urn:microsoft.com/office/officeart/2005/8/layout/cycle2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2C022ED-D422-4722-970E-2D0BD51FBF0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i="0" baseline="0" dirty="0">
              <a:solidFill>
                <a:schemeClr val="bg1"/>
              </a:solidFill>
            </a:rPr>
            <a:t>1. Delineate the IUAs and RUs</a:t>
          </a:r>
        </a:p>
      </dgm:t>
    </dgm:pt>
    <dgm:pt modelId="{2EE579DA-9161-4F68-984E-5155CAF77D83}" type="par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FF9E54-0744-4A9F-BBF7-FDF34E929B67}" type="sibTrans" cxnId="{CCBBDDF5-E547-44A2-B457-30338E8608F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4B31AD-35C8-49A9-B195-F4F7858F078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rgbClr val="002060"/>
          </a:solidFill>
        </a:ln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2. Establish the vision for the catchment</a:t>
          </a:r>
        </a:p>
      </dgm:t>
    </dgm:pt>
    <dgm:pt modelId="{9B562D2D-B400-4E83-8C38-852B19782C05}" type="par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8BFDA3D-9F87-4C46-8D41-442789BC0164}" type="sibTrans" cxnId="{BF916023-CF4E-4315-8920-77ABD25C1D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749411-577D-45AD-8C3B-D0CB7F156A46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ZA" sz="1200" b="1" i="0" baseline="0" dirty="0">
              <a:solidFill>
                <a:schemeClr val="bg1"/>
              </a:solidFill>
            </a:rPr>
            <a:t>3.</a:t>
          </a:r>
        </a:p>
        <a:p>
          <a:pPr rtl="0"/>
          <a:r>
            <a:rPr lang="en-ZA" sz="1200" b="1" i="0" baseline="0" dirty="0">
              <a:solidFill>
                <a:schemeClr val="bg1"/>
              </a:solidFill>
            </a:rPr>
            <a:t>Prioritise &amp; select RUs</a:t>
          </a:r>
        </a:p>
      </dgm:t>
    </dgm:pt>
    <dgm:pt modelId="{84553E0B-FC8D-4703-8919-0C64D91F80DD}" type="par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7A847B-F672-4B6B-AD4D-243098037847}" type="sibTrans" cxnId="{1CB33889-8625-46F0-809B-67CB7E74DF5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FFE63C-A0D1-47E7-AF2F-774189A2C2F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000" b="1" i="0" baseline="0" dirty="0">
              <a:solidFill>
                <a:schemeClr val="bg1"/>
              </a:solidFill>
            </a:rPr>
            <a:t>4. Prioritise sub-components, select indicators &amp; propose direction of change</a:t>
          </a:r>
        </a:p>
      </dgm:t>
    </dgm:pt>
    <dgm:pt modelId="{13F672EF-29AE-4FB3-8B73-D6894EBAF67C}" type="par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A7019A-AED0-4E32-8E05-45CB83C1FFA1}" type="sibTrans" cxnId="{E1C5AF1F-C3A1-459B-B894-8147DF03045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16EECA7-01A8-4531-AD44-7E013CF8C72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5. Develop draft RQOs &amp; numerical limits</a:t>
          </a:r>
        </a:p>
      </dgm:t>
    </dgm:pt>
    <dgm:pt modelId="{243302B0-E3EC-4CE3-93E7-1515E663017C}" type="par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E7B494-3440-43D6-8A84-49511DB20328}" type="sibTrans" cxnId="{3CE91DC3-3C7E-4B58-B30D-F9D05DB6A6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58D8600-8EF4-4330-9261-807850AE407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200" b="1" dirty="0">
              <a:solidFill>
                <a:schemeClr val="bg1"/>
              </a:solidFill>
            </a:rPr>
            <a:t>6. Agree RUs, RQOs &amp; numerical limits with stakeholders</a:t>
          </a:r>
        </a:p>
      </dgm:t>
    </dgm:pt>
    <dgm:pt modelId="{9AFC6450-BBBC-402B-B103-6A1112E6A450}" type="par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AE982C-2D3E-41CB-85E2-16608415FE64}" type="sibTrans" cxnId="{F108B983-CD22-48E3-A0C8-0C41A91049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931F67-ADF0-49F0-AC3D-756F577EB1D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Monitoring &amp; Compliance</a:t>
          </a:r>
        </a:p>
      </dgm:t>
    </dgm:pt>
    <dgm:pt modelId="{393E71C8-A841-468F-B931-289438A983B2}" type="parTrans" cxnId="{677F3419-52C9-4ABB-B3A0-6B15F0FE89D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8689DFE-B008-4ACE-8A10-EF59D1B0E229}" type="sibTrans" cxnId="{677F3419-52C9-4ABB-B3A0-6B15F0FE89DC}">
      <dgm:prSet/>
      <dgm:spPr>
        <a:solidFill>
          <a:schemeClr val="bg1"/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913539-F93C-4695-9ED0-5914F1785F0F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7. </a:t>
          </a:r>
          <a:r>
            <a:rPr lang="en-US" sz="1200" b="1" dirty="0" err="1">
              <a:solidFill>
                <a:schemeClr val="bg1"/>
              </a:solidFill>
            </a:rPr>
            <a:t>Finalise</a:t>
          </a:r>
          <a:r>
            <a:rPr lang="en-US" sz="1200" b="1" dirty="0">
              <a:solidFill>
                <a:schemeClr val="bg1"/>
              </a:solidFill>
            </a:rPr>
            <a:t> &amp; Gazette</a:t>
          </a:r>
        </a:p>
      </dgm:t>
    </dgm:pt>
    <dgm:pt modelId="{A7383EF6-AEC0-43E5-BC94-BDC69E6BB434}" type="sib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991630-C0A1-49C2-9BEC-65E7D526AB9D}" type="parTrans" cxnId="{43DC08FA-14AA-4A00-975F-73367C8F31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E1E671-3B6C-468A-B74E-730AF11AE905}" type="pres">
      <dgm:prSet presAssocID="{80385522-632D-4B92-91D4-A345D3FBE3FE}" presName="cycle" presStyleCnt="0">
        <dgm:presLayoutVars>
          <dgm:dir/>
          <dgm:resizeHandles val="exact"/>
        </dgm:presLayoutVars>
      </dgm:prSet>
      <dgm:spPr/>
    </dgm:pt>
    <dgm:pt modelId="{BBBAA21A-C458-4760-81BC-D9AE4EB7D54D}" type="pres">
      <dgm:prSet presAssocID="{70931F67-ADF0-49F0-AC3D-756F577EB1D3}" presName="node" presStyleLbl="node1" presStyleIdx="0" presStyleCnt="8" custScaleX="106728" custScaleY="86237">
        <dgm:presLayoutVars>
          <dgm:bulletEnabled val="1"/>
        </dgm:presLayoutVars>
      </dgm:prSet>
      <dgm:spPr/>
    </dgm:pt>
    <dgm:pt modelId="{D8632FB7-7FB5-4BB1-85A2-1AC81BC6FC52}" type="pres">
      <dgm:prSet presAssocID="{B8689DFE-B008-4ACE-8A10-EF59D1B0E229}" presName="sibTrans" presStyleLbl="sibTrans2D1" presStyleIdx="0" presStyleCnt="8" custLinFactX="-585325" custLinFactY="400000" custLinFactNeighborX="-600000" custLinFactNeighborY="452138"/>
      <dgm:spPr/>
    </dgm:pt>
    <dgm:pt modelId="{62A5E9BF-0420-4225-A7CA-591D2D6CFDFA}" type="pres">
      <dgm:prSet presAssocID="{B8689DFE-B008-4ACE-8A10-EF59D1B0E229}" presName="connectorText" presStyleLbl="sibTrans2D1" presStyleIdx="0" presStyleCnt="8"/>
      <dgm:spPr/>
    </dgm:pt>
    <dgm:pt modelId="{BE2B3BF7-6FAB-43BA-90B6-F220548F1F4A}" type="pres">
      <dgm:prSet presAssocID="{82C022ED-D422-4722-970E-2D0BD51FBF05}" presName="node" presStyleLbl="node1" presStyleIdx="1" presStyleCnt="8" custScaleX="90738" custScaleY="83887" custRadScaleRad="91712" custRadScaleInc="16829">
        <dgm:presLayoutVars>
          <dgm:bulletEnabled val="1"/>
        </dgm:presLayoutVars>
      </dgm:prSet>
      <dgm:spPr/>
    </dgm:pt>
    <dgm:pt modelId="{AE11AE8A-008C-4A7B-B4F1-0EACD7E18CF0}" type="pres">
      <dgm:prSet presAssocID="{13FF9E54-0744-4A9F-BBF7-FDF34E929B67}" presName="sibTrans" presStyleLbl="sibTrans2D1" presStyleIdx="1" presStyleCnt="8"/>
      <dgm:spPr/>
    </dgm:pt>
    <dgm:pt modelId="{768B6785-5DFF-463A-83B1-E60799ACCCF9}" type="pres">
      <dgm:prSet presAssocID="{13FF9E54-0744-4A9F-BBF7-FDF34E929B67}" presName="connectorText" presStyleLbl="sibTrans2D1" presStyleIdx="1" presStyleCnt="8"/>
      <dgm:spPr/>
    </dgm:pt>
    <dgm:pt modelId="{0F128109-AD0D-4667-8A22-B0CF294E48C5}" type="pres">
      <dgm:prSet presAssocID="{104B31AD-35C8-49A9-B195-F4F7858F078C}" presName="node" presStyleLbl="node1" presStyleIdx="2" presStyleCnt="8" custScaleX="88971" custScaleY="87767">
        <dgm:presLayoutVars>
          <dgm:bulletEnabled val="1"/>
        </dgm:presLayoutVars>
      </dgm:prSet>
      <dgm:spPr/>
    </dgm:pt>
    <dgm:pt modelId="{C4D606FA-A21D-4E79-886C-DE849C682219}" type="pres">
      <dgm:prSet presAssocID="{98BFDA3D-9F87-4C46-8D41-442789BC0164}" presName="sibTrans" presStyleLbl="sibTrans2D1" presStyleIdx="2" presStyleCnt="8"/>
      <dgm:spPr/>
    </dgm:pt>
    <dgm:pt modelId="{636E8628-3530-4F43-9CF9-89112740D3B1}" type="pres">
      <dgm:prSet presAssocID="{98BFDA3D-9F87-4C46-8D41-442789BC0164}" presName="connectorText" presStyleLbl="sibTrans2D1" presStyleIdx="2" presStyleCnt="8"/>
      <dgm:spPr/>
    </dgm:pt>
    <dgm:pt modelId="{438A9D79-66F9-491B-96AD-EBE235BF4F98}" type="pres">
      <dgm:prSet presAssocID="{36749411-577D-45AD-8C3B-D0CB7F156A46}" presName="node" presStyleLbl="node1" presStyleIdx="3" presStyleCnt="8" custScaleX="101399" custScaleY="98093" custRadScaleRad="100591" custRadScaleInc="-20200">
        <dgm:presLayoutVars>
          <dgm:bulletEnabled val="1"/>
        </dgm:presLayoutVars>
      </dgm:prSet>
      <dgm:spPr/>
    </dgm:pt>
    <dgm:pt modelId="{10B852A3-9DCA-4261-AE0A-982F71101066}" type="pres">
      <dgm:prSet presAssocID="{AB7A847B-F672-4B6B-AD4D-243098037847}" presName="sibTrans" presStyleLbl="sibTrans2D1" presStyleIdx="3" presStyleCnt="8" custScaleX="186237" custLinFactNeighborX="-17853" custLinFactNeighborY="0"/>
      <dgm:spPr/>
    </dgm:pt>
    <dgm:pt modelId="{1B4BFAD4-4F4A-49D6-8834-3FF5D1925A7B}" type="pres">
      <dgm:prSet presAssocID="{AB7A847B-F672-4B6B-AD4D-243098037847}" presName="connectorText" presStyleLbl="sibTrans2D1" presStyleIdx="3" presStyleCnt="8"/>
      <dgm:spPr/>
    </dgm:pt>
    <dgm:pt modelId="{9C0FCFA8-E249-4B1D-8166-33976B093E26}" type="pres">
      <dgm:prSet presAssocID="{33FFE63C-A0D1-47E7-AF2F-774189A2C2FC}" presName="node" presStyleLbl="node1" presStyleIdx="4" presStyleCnt="8" custScaleX="116519" custScaleY="117059" custRadScaleRad="90944" custRadScaleInc="-25074">
        <dgm:presLayoutVars>
          <dgm:bulletEnabled val="1"/>
        </dgm:presLayoutVars>
      </dgm:prSet>
      <dgm:spPr/>
    </dgm:pt>
    <dgm:pt modelId="{816956A9-5C75-43FF-AA7C-12014B2387B5}" type="pres">
      <dgm:prSet presAssocID="{9FA7019A-AED0-4E32-8E05-45CB83C1FFA1}" presName="sibTrans" presStyleLbl="sibTrans2D1" presStyleIdx="4" presStyleCnt="8"/>
      <dgm:spPr/>
    </dgm:pt>
    <dgm:pt modelId="{59CF4AC7-3203-4D1C-B700-D15D880BF3DA}" type="pres">
      <dgm:prSet presAssocID="{9FA7019A-AED0-4E32-8E05-45CB83C1FFA1}" presName="connectorText" presStyleLbl="sibTrans2D1" presStyleIdx="4" presStyleCnt="8"/>
      <dgm:spPr/>
    </dgm:pt>
    <dgm:pt modelId="{F5E06E8B-5504-4EBF-B908-7327B96D2B5E}" type="pres">
      <dgm:prSet presAssocID="{F16EECA7-01A8-4531-AD44-7E013CF8C72C}" presName="node" presStyleLbl="node1" presStyleIdx="5" presStyleCnt="8" custScaleX="98088" custScaleY="101623">
        <dgm:presLayoutVars>
          <dgm:bulletEnabled val="1"/>
        </dgm:presLayoutVars>
      </dgm:prSet>
      <dgm:spPr/>
    </dgm:pt>
    <dgm:pt modelId="{3A6D7D26-8BCE-46EC-98B1-C2A3A6C2101B}" type="pres">
      <dgm:prSet presAssocID="{C6E7B494-3440-43D6-8A84-49511DB20328}" presName="sibTrans" presStyleLbl="sibTrans2D1" presStyleIdx="5" presStyleCnt="8"/>
      <dgm:spPr/>
    </dgm:pt>
    <dgm:pt modelId="{9217D19A-72A1-46D7-B0F3-0A2D46AA114C}" type="pres">
      <dgm:prSet presAssocID="{C6E7B494-3440-43D6-8A84-49511DB20328}" presName="connectorText" presStyleLbl="sibTrans2D1" presStyleIdx="5" presStyleCnt="8"/>
      <dgm:spPr/>
    </dgm:pt>
    <dgm:pt modelId="{00E0E843-010F-4373-9847-CED3500505C0}" type="pres">
      <dgm:prSet presAssocID="{D58D8600-8EF4-4330-9261-807850AE407D}" presName="node" presStyleLbl="node1" presStyleIdx="6" presStyleCnt="8" custScaleX="110825" custScaleY="104543">
        <dgm:presLayoutVars>
          <dgm:bulletEnabled val="1"/>
        </dgm:presLayoutVars>
      </dgm:prSet>
      <dgm:spPr/>
    </dgm:pt>
    <dgm:pt modelId="{2D6B486D-6D23-4E4A-958B-C67A1347145A}" type="pres">
      <dgm:prSet presAssocID="{81AE982C-2D3E-41CB-85E2-16608415FE64}" presName="sibTrans" presStyleLbl="sibTrans2D1" presStyleIdx="6" presStyleCnt="8"/>
      <dgm:spPr/>
    </dgm:pt>
    <dgm:pt modelId="{1CC14D54-D8BA-4F06-972F-A2F6BD1AB2DC}" type="pres">
      <dgm:prSet presAssocID="{81AE982C-2D3E-41CB-85E2-16608415FE64}" presName="connectorText" presStyleLbl="sibTrans2D1" presStyleIdx="6" presStyleCnt="8"/>
      <dgm:spPr/>
    </dgm:pt>
    <dgm:pt modelId="{156606F5-C8E0-42EE-8F13-A20D13B8A62C}" type="pres">
      <dgm:prSet presAssocID="{47913539-F93C-4695-9ED0-5914F1785F0F}" presName="node" presStyleLbl="node1" presStyleIdx="7" presStyleCnt="8" custScaleX="86782" custScaleY="90687">
        <dgm:presLayoutVars>
          <dgm:bulletEnabled val="1"/>
        </dgm:presLayoutVars>
      </dgm:prSet>
      <dgm:spPr/>
    </dgm:pt>
    <dgm:pt modelId="{84C2523B-090D-43C3-BF3B-94E781794CDC}" type="pres">
      <dgm:prSet presAssocID="{A7383EF6-AEC0-43E5-BC94-BDC69E6BB434}" presName="sibTrans" presStyleLbl="sibTrans2D1" presStyleIdx="7" presStyleCnt="8"/>
      <dgm:spPr/>
    </dgm:pt>
    <dgm:pt modelId="{95F082BB-06A2-4A05-9B34-2047EEC1413A}" type="pres">
      <dgm:prSet presAssocID="{A7383EF6-AEC0-43E5-BC94-BDC69E6BB434}" presName="connectorText" presStyleLbl="sibTrans2D1" presStyleIdx="7" presStyleCnt="8"/>
      <dgm:spPr/>
    </dgm:pt>
  </dgm:ptLst>
  <dgm:cxnLst>
    <dgm:cxn modelId="{F983D302-9C1E-4485-B817-1DCBED109F73}" type="presOf" srcId="{81AE982C-2D3E-41CB-85E2-16608415FE64}" destId="{2D6B486D-6D23-4E4A-958B-C67A1347145A}" srcOrd="0" destOrd="0" presId="urn:microsoft.com/office/officeart/2005/8/layout/cycle2"/>
    <dgm:cxn modelId="{AAB67508-D3CF-4241-9536-2C1DB3A3FCC1}" type="presOf" srcId="{47913539-F93C-4695-9ED0-5914F1785F0F}" destId="{156606F5-C8E0-42EE-8F13-A20D13B8A62C}" srcOrd="0" destOrd="0" presId="urn:microsoft.com/office/officeart/2005/8/layout/cycle2"/>
    <dgm:cxn modelId="{0D8A5B15-7DCF-45E4-AD18-5D9E0D7B869E}" type="presOf" srcId="{82C022ED-D422-4722-970E-2D0BD51FBF05}" destId="{BE2B3BF7-6FAB-43BA-90B6-F220548F1F4A}" srcOrd="0" destOrd="0" presId="urn:microsoft.com/office/officeart/2005/8/layout/cycle2"/>
    <dgm:cxn modelId="{677F3419-52C9-4ABB-B3A0-6B15F0FE89DC}" srcId="{80385522-632D-4B92-91D4-A345D3FBE3FE}" destId="{70931F67-ADF0-49F0-AC3D-756F577EB1D3}" srcOrd="0" destOrd="0" parTransId="{393E71C8-A841-468F-B931-289438A983B2}" sibTransId="{B8689DFE-B008-4ACE-8A10-EF59D1B0E229}"/>
    <dgm:cxn modelId="{A45D251B-B722-4AD7-9577-2A6BCC79FB5C}" type="presOf" srcId="{33FFE63C-A0D1-47E7-AF2F-774189A2C2FC}" destId="{9C0FCFA8-E249-4B1D-8166-33976B093E26}" srcOrd="0" destOrd="0" presId="urn:microsoft.com/office/officeart/2005/8/layout/cycle2"/>
    <dgm:cxn modelId="{E1C5AF1F-C3A1-459B-B894-8147DF03045B}" srcId="{80385522-632D-4B92-91D4-A345D3FBE3FE}" destId="{33FFE63C-A0D1-47E7-AF2F-774189A2C2FC}" srcOrd="4" destOrd="0" parTransId="{13F672EF-29AE-4FB3-8B73-D6894EBAF67C}" sibTransId="{9FA7019A-AED0-4E32-8E05-45CB83C1FFA1}"/>
    <dgm:cxn modelId="{BF916023-CF4E-4315-8920-77ABD25C1D56}" srcId="{80385522-632D-4B92-91D4-A345D3FBE3FE}" destId="{104B31AD-35C8-49A9-B195-F4F7858F078C}" srcOrd="2" destOrd="0" parTransId="{9B562D2D-B400-4E83-8C38-852B19782C05}" sibTransId="{98BFDA3D-9F87-4C46-8D41-442789BC0164}"/>
    <dgm:cxn modelId="{0B599128-F819-404E-A5D5-B3A418A449D9}" type="presOf" srcId="{C6E7B494-3440-43D6-8A84-49511DB20328}" destId="{3A6D7D26-8BCE-46EC-98B1-C2A3A6C2101B}" srcOrd="0" destOrd="0" presId="urn:microsoft.com/office/officeart/2005/8/layout/cycle2"/>
    <dgm:cxn modelId="{E6C71D39-85FF-495C-B3CB-AB4E3CAEAA57}" type="presOf" srcId="{B8689DFE-B008-4ACE-8A10-EF59D1B0E229}" destId="{62A5E9BF-0420-4225-A7CA-591D2D6CFDFA}" srcOrd="1" destOrd="0" presId="urn:microsoft.com/office/officeart/2005/8/layout/cycle2"/>
    <dgm:cxn modelId="{EA49903A-7C2E-459E-A827-167A8FD6DAE3}" type="presOf" srcId="{81AE982C-2D3E-41CB-85E2-16608415FE64}" destId="{1CC14D54-D8BA-4F06-972F-A2F6BD1AB2DC}" srcOrd="1" destOrd="0" presId="urn:microsoft.com/office/officeart/2005/8/layout/cycle2"/>
    <dgm:cxn modelId="{D9E90561-748D-485D-988D-46EA8AE43C33}" type="presOf" srcId="{13FF9E54-0744-4A9F-BBF7-FDF34E929B67}" destId="{768B6785-5DFF-463A-83B1-E60799ACCCF9}" srcOrd="1" destOrd="0" presId="urn:microsoft.com/office/officeart/2005/8/layout/cycle2"/>
    <dgm:cxn modelId="{41968D64-8266-48FC-B0B1-E5504312F942}" type="presOf" srcId="{9FA7019A-AED0-4E32-8E05-45CB83C1FFA1}" destId="{816956A9-5C75-43FF-AA7C-12014B2387B5}" srcOrd="0" destOrd="0" presId="urn:microsoft.com/office/officeart/2005/8/layout/cycle2"/>
    <dgm:cxn modelId="{391A3A71-A8F9-4009-BD66-CF5003D5739E}" type="presOf" srcId="{A7383EF6-AEC0-43E5-BC94-BDC69E6BB434}" destId="{95F082BB-06A2-4A05-9B34-2047EEC1413A}" srcOrd="1" destOrd="0" presId="urn:microsoft.com/office/officeart/2005/8/layout/cycle2"/>
    <dgm:cxn modelId="{BBEE5B77-79CF-49C0-AB0A-53C39E1B1D7E}" type="presOf" srcId="{D58D8600-8EF4-4330-9261-807850AE407D}" destId="{00E0E843-010F-4373-9847-CED3500505C0}" srcOrd="0" destOrd="0" presId="urn:microsoft.com/office/officeart/2005/8/layout/cycle2"/>
    <dgm:cxn modelId="{B3728159-4B20-449A-8C2E-88385FB7047D}" type="presOf" srcId="{36749411-577D-45AD-8C3B-D0CB7F156A46}" destId="{438A9D79-66F9-491B-96AD-EBE235BF4F98}" srcOrd="0" destOrd="0" presId="urn:microsoft.com/office/officeart/2005/8/layout/cycle2"/>
    <dgm:cxn modelId="{DE15E75A-AC06-4961-AB0C-894CB4FAAB52}" type="presOf" srcId="{B8689DFE-B008-4ACE-8A10-EF59D1B0E229}" destId="{D8632FB7-7FB5-4BB1-85A2-1AC81BC6FC52}" srcOrd="0" destOrd="0" presId="urn:microsoft.com/office/officeart/2005/8/layout/cycle2"/>
    <dgm:cxn modelId="{F108B983-CD22-48E3-A0C8-0C41A91049C0}" srcId="{80385522-632D-4B92-91D4-A345D3FBE3FE}" destId="{D58D8600-8EF4-4330-9261-807850AE407D}" srcOrd="6" destOrd="0" parTransId="{9AFC6450-BBBC-402B-B103-6A1112E6A450}" sibTransId="{81AE982C-2D3E-41CB-85E2-16608415FE64}"/>
    <dgm:cxn modelId="{41F52E86-08E4-43A7-8687-021A0F8B5B10}" type="presOf" srcId="{98BFDA3D-9F87-4C46-8D41-442789BC0164}" destId="{636E8628-3530-4F43-9CF9-89112740D3B1}" srcOrd="1" destOrd="0" presId="urn:microsoft.com/office/officeart/2005/8/layout/cycle2"/>
    <dgm:cxn modelId="{1F0F8387-1AD9-4418-9D09-1D1E8B6E0B03}" type="presOf" srcId="{104B31AD-35C8-49A9-B195-F4F7858F078C}" destId="{0F128109-AD0D-4667-8A22-B0CF294E48C5}" srcOrd="0" destOrd="0" presId="urn:microsoft.com/office/officeart/2005/8/layout/cycle2"/>
    <dgm:cxn modelId="{1CB33889-8625-46F0-809B-67CB7E74DF5E}" srcId="{80385522-632D-4B92-91D4-A345D3FBE3FE}" destId="{36749411-577D-45AD-8C3B-D0CB7F156A46}" srcOrd="3" destOrd="0" parTransId="{84553E0B-FC8D-4703-8919-0C64D91F80DD}" sibTransId="{AB7A847B-F672-4B6B-AD4D-243098037847}"/>
    <dgm:cxn modelId="{F8999D8F-3A67-43F9-81ED-6F0D73E049F2}" type="presOf" srcId="{9FA7019A-AED0-4E32-8E05-45CB83C1FFA1}" destId="{59CF4AC7-3203-4D1C-B700-D15D880BF3DA}" srcOrd="1" destOrd="0" presId="urn:microsoft.com/office/officeart/2005/8/layout/cycle2"/>
    <dgm:cxn modelId="{35F4C792-818E-4C18-8456-1FDEDA57BDD7}" type="presOf" srcId="{80385522-632D-4B92-91D4-A345D3FBE3FE}" destId="{46E1E671-3B6C-468A-B74E-730AF11AE905}" srcOrd="0" destOrd="0" presId="urn:microsoft.com/office/officeart/2005/8/layout/cycle2"/>
    <dgm:cxn modelId="{3C7179A6-225B-4CAE-9562-1D3138CECA8D}" type="presOf" srcId="{C6E7B494-3440-43D6-8A84-49511DB20328}" destId="{9217D19A-72A1-46D7-B0F3-0A2D46AA114C}" srcOrd="1" destOrd="0" presId="urn:microsoft.com/office/officeart/2005/8/layout/cycle2"/>
    <dgm:cxn modelId="{1CACF4B2-DCFF-4F7D-81D2-DD284D2A49F6}" type="presOf" srcId="{98BFDA3D-9F87-4C46-8D41-442789BC0164}" destId="{C4D606FA-A21D-4E79-886C-DE849C682219}" srcOrd="0" destOrd="0" presId="urn:microsoft.com/office/officeart/2005/8/layout/cycle2"/>
    <dgm:cxn modelId="{B2461BC1-615A-4831-9CA0-F61E3C13E830}" type="presOf" srcId="{F16EECA7-01A8-4531-AD44-7E013CF8C72C}" destId="{F5E06E8B-5504-4EBF-B908-7327B96D2B5E}" srcOrd="0" destOrd="0" presId="urn:microsoft.com/office/officeart/2005/8/layout/cycle2"/>
    <dgm:cxn modelId="{3CE91DC3-3C7E-4B58-B30D-F9D05DB6A680}" srcId="{80385522-632D-4B92-91D4-A345D3FBE3FE}" destId="{F16EECA7-01A8-4531-AD44-7E013CF8C72C}" srcOrd="5" destOrd="0" parTransId="{243302B0-E3EC-4CE3-93E7-1515E663017C}" sibTransId="{C6E7B494-3440-43D6-8A84-49511DB20328}"/>
    <dgm:cxn modelId="{98BBDFCB-B174-4B6E-9C64-5DA6524A524C}" type="presOf" srcId="{AB7A847B-F672-4B6B-AD4D-243098037847}" destId="{1B4BFAD4-4F4A-49D6-8834-3FF5D1925A7B}" srcOrd="1" destOrd="0" presId="urn:microsoft.com/office/officeart/2005/8/layout/cycle2"/>
    <dgm:cxn modelId="{633B21D6-490E-4885-9F8A-B982E1D8CD4E}" type="presOf" srcId="{13FF9E54-0744-4A9F-BBF7-FDF34E929B67}" destId="{AE11AE8A-008C-4A7B-B4F1-0EACD7E18CF0}" srcOrd="0" destOrd="0" presId="urn:microsoft.com/office/officeart/2005/8/layout/cycle2"/>
    <dgm:cxn modelId="{AA42BAE0-240B-4A1F-B63C-AE0934B0D757}" type="presOf" srcId="{AB7A847B-F672-4B6B-AD4D-243098037847}" destId="{10B852A3-9DCA-4261-AE0A-982F71101066}" srcOrd="0" destOrd="0" presId="urn:microsoft.com/office/officeart/2005/8/layout/cycle2"/>
    <dgm:cxn modelId="{65F84DF0-54B3-45DB-A8FE-EB290C5DA8B7}" type="presOf" srcId="{A7383EF6-AEC0-43E5-BC94-BDC69E6BB434}" destId="{84C2523B-090D-43C3-BF3B-94E781794CDC}" srcOrd="0" destOrd="0" presId="urn:microsoft.com/office/officeart/2005/8/layout/cycle2"/>
    <dgm:cxn modelId="{FD9340F5-A318-44D4-8468-6DF4ECD6A123}" type="presOf" srcId="{70931F67-ADF0-49F0-AC3D-756F577EB1D3}" destId="{BBBAA21A-C458-4760-81BC-D9AE4EB7D54D}" srcOrd="0" destOrd="0" presId="urn:microsoft.com/office/officeart/2005/8/layout/cycle2"/>
    <dgm:cxn modelId="{CCBBDDF5-E547-44A2-B457-30338E8608FE}" srcId="{80385522-632D-4B92-91D4-A345D3FBE3FE}" destId="{82C022ED-D422-4722-970E-2D0BD51FBF05}" srcOrd="1" destOrd="0" parTransId="{2EE579DA-9161-4F68-984E-5155CAF77D83}" sibTransId="{13FF9E54-0744-4A9F-BBF7-FDF34E929B67}"/>
    <dgm:cxn modelId="{43DC08FA-14AA-4A00-975F-73367C8F3164}" srcId="{80385522-632D-4B92-91D4-A345D3FBE3FE}" destId="{47913539-F93C-4695-9ED0-5914F1785F0F}" srcOrd="7" destOrd="0" parTransId="{CC991630-C0A1-49C2-9BEC-65E7D526AB9D}" sibTransId="{A7383EF6-AEC0-43E5-BC94-BDC69E6BB434}"/>
    <dgm:cxn modelId="{38481B44-5AAA-4FA7-A1CA-556CAE938521}" type="presParOf" srcId="{46E1E671-3B6C-468A-B74E-730AF11AE905}" destId="{BBBAA21A-C458-4760-81BC-D9AE4EB7D54D}" srcOrd="0" destOrd="0" presId="urn:microsoft.com/office/officeart/2005/8/layout/cycle2"/>
    <dgm:cxn modelId="{9729335C-380A-4548-8FB1-28120ECDB613}" type="presParOf" srcId="{46E1E671-3B6C-468A-B74E-730AF11AE905}" destId="{D8632FB7-7FB5-4BB1-85A2-1AC81BC6FC52}" srcOrd="1" destOrd="0" presId="urn:microsoft.com/office/officeart/2005/8/layout/cycle2"/>
    <dgm:cxn modelId="{36A2AE62-758A-4B9C-8283-CC3DACC04D3B}" type="presParOf" srcId="{D8632FB7-7FB5-4BB1-85A2-1AC81BC6FC52}" destId="{62A5E9BF-0420-4225-A7CA-591D2D6CFDFA}" srcOrd="0" destOrd="0" presId="urn:microsoft.com/office/officeart/2005/8/layout/cycle2"/>
    <dgm:cxn modelId="{F5477F35-BF40-4F0F-AC40-D79C040AF519}" type="presParOf" srcId="{46E1E671-3B6C-468A-B74E-730AF11AE905}" destId="{BE2B3BF7-6FAB-43BA-90B6-F220548F1F4A}" srcOrd="2" destOrd="0" presId="urn:microsoft.com/office/officeart/2005/8/layout/cycle2"/>
    <dgm:cxn modelId="{FBB35A6C-CDF0-4EB9-AD28-912D24BCF84C}" type="presParOf" srcId="{46E1E671-3B6C-468A-B74E-730AF11AE905}" destId="{AE11AE8A-008C-4A7B-B4F1-0EACD7E18CF0}" srcOrd="3" destOrd="0" presId="urn:microsoft.com/office/officeart/2005/8/layout/cycle2"/>
    <dgm:cxn modelId="{81C72FD2-AC23-488F-A055-5364B116715A}" type="presParOf" srcId="{AE11AE8A-008C-4A7B-B4F1-0EACD7E18CF0}" destId="{768B6785-5DFF-463A-83B1-E60799ACCCF9}" srcOrd="0" destOrd="0" presId="urn:microsoft.com/office/officeart/2005/8/layout/cycle2"/>
    <dgm:cxn modelId="{3D3C21E5-8932-4AC5-9BDB-3421FDC641B6}" type="presParOf" srcId="{46E1E671-3B6C-468A-B74E-730AF11AE905}" destId="{0F128109-AD0D-4667-8A22-B0CF294E48C5}" srcOrd="4" destOrd="0" presId="urn:microsoft.com/office/officeart/2005/8/layout/cycle2"/>
    <dgm:cxn modelId="{8354E2F1-3CF8-4BDE-A26B-C519E0383F0E}" type="presParOf" srcId="{46E1E671-3B6C-468A-B74E-730AF11AE905}" destId="{C4D606FA-A21D-4E79-886C-DE849C682219}" srcOrd="5" destOrd="0" presId="urn:microsoft.com/office/officeart/2005/8/layout/cycle2"/>
    <dgm:cxn modelId="{B61B4C8D-C64C-4C14-8F69-BE6431D320C2}" type="presParOf" srcId="{C4D606FA-A21D-4E79-886C-DE849C682219}" destId="{636E8628-3530-4F43-9CF9-89112740D3B1}" srcOrd="0" destOrd="0" presId="urn:microsoft.com/office/officeart/2005/8/layout/cycle2"/>
    <dgm:cxn modelId="{3DF917CA-D04C-489C-A888-CF56BAB2C36D}" type="presParOf" srcId="{46E1E671-3B6C-468A-B74E-730AF11AE905}" destId="{438A9D79-66F9-491B-96AD-EBE235BF4F98}" srcOrd="6" destOrd="0" presId="urn:microsoft.com/office/officeart/2005/8/layout/cycle2"/>
    <dgm:cxn modelId="{442B536D-C8D5-494F-94A0-1A91BF373AD2}" type="presParOf" srcId="{46E1E671-3B6C-468A-B74E-730AF11AE905}" destId="{10B852A3-9DCA-4261-AE0A-982F71101066}" srcOrd="7" destOrd="0" presId="urn:microsoft.com/office/officeart/2005/8/layout/cycle2"/>
    <dgm:cxn modelId="{8A34E944-A9A0-4931-B488-7A7FA70DF6DF}" type="presParOf" srcId="{10B852A3-9DCA-4261-AE0A-982F71101066}" destId="{1B4BFAD4-4F4A-49D6-8834-3FF5D1925A7B}" srcOrd="0" destOrd="0" presId="urn:microsoft.com/office/officeart/2005/8/layout/cycle2"/>
    <dgm:cxn modelId="{F0BE663C-9659-4D65-AA17-C079AF379B13}" type="presParOf" srcId="{46E1E671-3B6C-468A-B74E-730AF11AE905}" destId="{9C0FCFA8-E249-4B1D-8166-33976B093E26}" srcOrd="8" destOrd="0" presId="urn:microsoft.com/office/officeart/2005/8/layout/cycle2"/>
    <dgm:cxn modelId="{656515C7-9DB6-4BBD-9CEA-FE770519B478}" type="presParOf" srcId="{46E1E671-3B6C-468A-B74E-730AF11AE905}" destId="{816956A9-5C75-43FF-AA7C-12014B2387B5}" srcOrd="9" destOrd="0" presId="urn:microsoft.com/office/officeart/2005/8/layout/cycle2"/>
    <dgm:cxn modelId="{014C1002-A42E-441F-B459-16F0FD12248A}" type="presParOf" srcId="{816956A9-5C75-43FF-AA7C-12014B2387B5}" destId="{59CF4AC7-3203-4D1C-B700-D15D880BF3DA}" srcOrd="0" destOrd="0" presId="urn:microsoft.com/office/officeart/2005/8/layout/cycle2"/>
    <dgm:cxn modelId="{F1CB47ED-FB25-4988-9C32-C9275BF6461F}" type="presParOf" srcId="{46E1E671-3B6C-468A-B74E-730AF11AE905}" destId="{F5E06E8B-5504-4EBF-B908-7327B96D2B5E}" srcOrd="10" destOrd="0" presId="urn:microsoft.com/office/officeart/2005/8/layout/cycle2"/>
    <dgm:cxn modelId="{F3AE12A0-FA9F-4216-84E1-3B8F0E948181}" type="presParOf" srcId="{46E1E671-3B6C-468A-B74E-730AF11AE905}" destId="{3A6D7D26-8BCE-46EC-98B1-C2A3A6C2101B}" srcOrd="11" destOrd="0" presId="urn:microsoft.com/office/officeart/2005/8/layout/cycle2"/>
    <dgm:cxn modelId="{4A62C14A-DE08-4E9E-84CF-7A2D209830B0}" type="presParOf" srcId="{3A6D7D26-8BCE-46EC-98B1-C2A3A6C2101B}" destId="{9217D19A-72A1-46D7-B0F3-0A2D46AA114C}" srcOrd="0" destOrd="0" presId="urn:microsoft.com/office/officeart/2005/8/layout/cycle2"/>
    <dgm:cxn modelId="{4BFD2F9E-618E-4B00-864E-610DC76965C9}" type="presParOf" srcId="{46E1E671-3B6C-468A-B74E-730AF11AE905}" destId="{00E0E843-010F-4373-9847-CED3500505C0}" srcOrd="12" destOrd="0" presId="urn:microsoft.com/office/officeart/2005/8/layout/cycle2"/>
    <dgm:cxn modelId="{D9DA2ECC-17FC-4E24-9C4D-D60EA2D41C1F}" type="presParOf" srcId="{46E1E671-3B6C-468A-B74E-730AF11AE905}" destId="{2D6B486D-6D23-4E4A-958B-C67A1347145A}" srcOrd="13" destOrd="0" presId="urn:microsoft.com/office/officeart/2005/8/layout/cycle2"/>
    <dgm:cxn modelId="{EE52C6FC-6172-4C33-B464-472BA2A78EDE}" type="presParOf" srcId="{2D6B486D-6D23-4E4A-958B-C67A1347145A}" destId="{1CC14D54-D8BA-4F06-972F-A2F6BD1AB2DC}" srcOrd="0" destOrd="0" presId="urn:microsoft.com/office/officeart/2005/8/layout/cycle2"/>
    <dgm:cxn modelId="{EC584241-282F-4DF2-BAE5-38DA2582E3C2}" type="presParOf" srcId="{46E1E671-3B6C-468A-B74E-730AF11AE905}" destId="{156606F5-C8E0-42EE-8F13-A20D13B8A62C}" srcOrd="14" destOrd="0" presId="urn:microsoft.com/office/officeart/2005/8/layout/cycle2"/>
    <dgm:cxn modelId="{16623B11-6791-41E4-8D4B-820282DD7DB0}" type="presParOf" srcId="{46E1E671-3B6C-468A-B74E-730AF11AE905}" destId="{84C2523B-090D-43C3-BF3B-94E781794CDC}" srcOrd="15" destOrd="0" presId="urn:microsoft.com/office/officeart/2005/8/layout/cycle2"/>
    <dgm:cxn modelId="{6C951199-8316-411F-9D1C-6F3FECA43E59}" type="presParOf" srcId="{84C2523B-090D-43C3-BF3B-94E781794CDC}" destId="{95F082BB-06A2-4A05-9B34-2047EEC141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A21A-C458-4760-81BC-D9AE4EB7D54D}">
      <dsp:nvSpPr>
        <dsp:cNvPr id="0" name=""/>
        <dsp:cNvSpPr/>
      </dsp:nvSpPr>
      <dsp:spPr>
        <a:xfrm>
          <a:off x="3818699" y="30863"/>
          <a:ext cx="1191023" cy="962355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Monitoring &amp; Compliance</a:t>
          </a:r>
        </a:p>
      </dsp:txBody>
      <dsp:txXfrm>
        <a:off x="3993120" y="171797"/>
        <a:ext cx="842181" cy="680487"/>
      </dsp:txXfrm>
    </dsp:sp>
    <dsp:sp modelId="{D8632FB7-7FB5-4BB1-85A2-1AC81BC6FC52}">
      <dsp:nvSpPr>
        <dsp:cNvPr id="0" name=""/>
        <dsp:cNvSpPr/>
      </dsp:nvSpPr>
      <dsp:spPr>
        <a:xfrm rot="1790339">
          <a:off x="708628" y="3976767"/>
          <a:ext cx="362574" cy="37663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715838" y="4025032"/>
        <a:ext cx="253802" cy="225978"/>
      </dsp:txXfrm>
    </dsp:sp>
    <dsp:sp modelId="{BE2B3BF7-6FAB-43BA-90B6-F220548F1F4A}">
      <dsp:nvSpPr>
        <dsp:cNvPr id="0" name=""/>
        <dsp:cNvSpPr/>
      </dsp:nvSpPr>
      <dsp:spPr>
        <a:xfrm>
          <a:off x="5417131" y="909674"/>
          <a:ext cx="1012584" cy="936131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baseline="0" dirty="0">
              <a:solidFill>
                <a:schemeClr val="bg1"/>
              </a:solidFill>
            </a:rPr>
            <a:t>1. Delineate the IUAs and RUs</a:t>
          </a:r>
        </a:p>
      </dsp:txBody>
      <dsp:txXfrm>
        <a:off x="5565420" y="1046767"/>
        <a:ext cx="716006" cy="661945"/>
      </dsp:txXfrm>
    </dsp:sp>
    <dsp:sp modelId="{AE11AE8A-008C-4A7B-B4F1-0EACD7E18CF0}">
      <dsp:nvSpPr>
        <dsp:cNvPr id="0" name=""/>
        <dsp:cNvSpPr/>
      </dsp:nvSpPr>
      <dsp:spPr>
        <a:xfrm rot="3770070">
          <a:off x="6117811" y="1836399"/>
          <a:ext cx="275239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140247" y="1874993"/>
        <a:ext cx="192667" cy="225978"/>
      </dsp:txXfrm>
    </dsp:sp>
    <dsp:sp modelId="{0F128109-AD0D-4667-8A22-B0CF294E48C5}">
      <dsp:nvSpPr>
        <dsp:cNvPr id="0" name=""/>
        <dsp:cNvSpPr/>
      </dsp:nvSpPr>
      <dsp:spPr>
        <a:xfrm>
          <a:off x="6105320" y="2209868"/>
          <a:ext cx="992865" cy="97942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2. Establish the vision for the catchment</a:t>
          </a:r>
        </a:p>
      </dsp:txBody>
      <dsp:txXfrm>
        <a:off x="6250722" y="2353302"/>
        <a:ext cx="702061" cy="692561"/>
      </dsp:txXfrm>
    </dsp:sp>
    <dsp:sp modelId="{C4D606FA-A21D-4E79-886C-DE849C682219}">
      <dsp:nvSpPr>
        <dsp:cNvPr id="0" name=""/>
        <dsp:cNvSpPr/>
      </dsp:nvSpPr>
      <dsp:spPr>
        <a:xfrm rot="6586163">
          <a:off x="6231043" y="3190712"/>
          <a:ext cx="253010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6281831" y="3230323"/>
        <a:ext cx="177107" cy="225978"/>
      </dsp:txXfrm>
    </dsp:sp>
    <dsp:sp modelId="{438A9D79-66F9-491B-96AD-EBE235BF4F98}">
      <dsp:nvSpPr>
        <dsp:cNvPr id="0" name=""/>
        <dsp:cNvSpPr/>
      </dsp:nvSpPr>
      <dsp:spPr>
        <a:xfrm>
          <a:off x="5522806" y="3580028"/>
          <a:ext cx="1131555" cy="109466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i="0" kern="1200" baseline="0" dirty="0">
              <a:solidFill>
                <a:schemeClr val="bg1"/>
              </a:solidFill>
            </a:rPr>
            <a:t>3.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b="1" i="0" kern="1200" baseline="0" dirty="0">
              <a:solidFill>
                <a:schemeClr val="bg1"/>
              </a:solidFill>
            </a:rPr>
            <a:t>Prioritise &amp; select RUs</a:t>
          </a:r>
        </a:p>
      </dsp:txBody>
      <dsp:txXfrm>
        <a:off x="5688518" y="3740338"/>
        <a:ext cx="800131" cy="774042"/>
      </dsp:txXfrm>
    </dsp:sp>
    <dsp:sp modelId="{10B852A3-9DCA-4261-AE0A-982F71101066}">
      <dsp:nvSpPr>
        <dsp:cNvPr id="0" name=""/>
        <dsp:cNvSpPr/>
      </dsp:nvSpPr>
      <dsp:spPr>
        <a:xfrm rot="9571785">
          <a:off x="5180696" y="4197916"/>
          <a:ext cx="359824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5285235" y="4254366"/>
        <a:ext cx="251877" cy="225978"/>
      </dsp:txXfrm>
    </dsp:sp>
    <dsp:sp modelId="{9C0FCFA8-E249-4B1D-8166-33976B093E26}">
      <dsp:nvSpPr>
        <dsp:cNvPr id="0" name=""/>
        <dsp:cNvSpPr/>
      </dsp:nvSpPr>
      <dsp:spPr>
        <a:xfrm>
          <a:off x="3959642" y="4026229"/>
          <a:ext cx="1300285" cy="130631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baseline="0" dirty="0">
              <a:solidFill>
                <a:schemeClr val="bg1"/>
              </a:solidFill>
            </a:rPr>
            <a:t>4. Prioritise sub-components, select indicators &amp; propose direction of change</a:t>
          </a:r>
        </a:p>
      </dsp:txBody>
      <dsp:txXfrm>
        <a:off x="4150064" y="4217534"/>
        <a:ext cx="919441" cy="923702"/>
      </dsp:txXfrm>
    </dsp:sp>
    <dsp:sp modelId="{816956A9-5C75-43FF-AA7C-12014B2387B5}">
      <dsp:nvSpPr>
        <dsp:cNvPr id="0" name=""/>
        <dsp:cNvSpPr/>
      </dsp:nvSpPr>
      <dsp:spPr>
        <a:xfrm rot="11637300">
          <a:off x="3539694" y="4264450"/>
          <a:ext cx="316239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3633166" y="4351216"/>
        <a:ext cx="221367" cy="225978"/>
      </dsp:txXfrm>
    </dsp:sp>
    <dsp:sp modelId="{F5E06E8B-5504-4EBF-B908-7327B96D2B5E}">
      <dsp:nvSpPr>
        <dsp:cNvPr id="0" name=""/>
        <dsp:cNvSpPr/>
      </dsp:nvSpPr>
      <dsp:spPr>
        <a:xfrm>
          <a:off x="2320081" y="3679381"/>
          <a:ext cx="1094606" cy="113405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5. Develop draft RQOs &amp; numerical limits</a:t>
          </a:r>
        </a:p>
      </dsp:txBody>
      <dsp:txXfrm>
        <a:off x="2480382" y="3845460"/>
        <a:ext cx="774004" cy="801897"/>
      </dsp:txXfrm>
    </dsp:sp>
    <dsp:sp modelId="{3A6D7D26-8BCE-46EC-98B1-C2A3A6C2101B}">
      <dsp:nvSpPr>
        <dsp:cNvPr id="0" name=""/>
        <dsp:cNvSpPr/>
      </dsp:nvSpPr>
      <dsp:spPr>
        <a:xfrm rot="14850000">
          <a:off x="2416252" y="3303039"/>
          <a:ext cx="276757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 rot="10800000">
        <a:off x="2473652" y="3416718"/>
        <a:ext cx="193730" cy="225978"/>
      </dsp:txXfrm>
    </dsp:sp>
    <dsp:sp modelId="{00E0E843-010F-4373-9847-CED3500505C0}">
      <dsp:nvSpPr>
        <dsp:cNvPr id="0" name=""/>
        <dsp:cNvSpPr/>
      </dsp:nvSpPr>
      <dsp:spPr>
        <a:xfrm>
          <a:off x="1608296" y="2116263"/>
          <a:ext cx="1236744" cy="1166640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6. Agree RUs, RQOs &amp; numerical limits with stakeholders</a:t>
          </a:r>
        </a:p>
      </dsp:txBody>
      <dsp:txXfrm>
        <a:off x="1789413" y="2287113"/>
        <a:ext cx="874510" cy="824940"/>
      </dsp:txXfrm>
    </dsp:sp>
    <dsp:sp modelId="{2D6B486D-6D23-4E4A-958B-C67A1347145A}">
      <dsp:nvSpPr>
        <dsp:cNvPr id="0" name=""/>
        <dsp:cNvSpPr/>
      </dsp:nvSpPr>
      <dsp:spPr>
        <a:xfrm rot="17550000">
          <a:off x="2405384" y="1706468"/>
          <a:ext cx="309285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2434023" y="1824655"/>
        <a:ext cx="216500" cy="225978"/>
      </dsp:txXfrm>
    </dsp:sp>
    <dsp:sp modelId="{156606F5-C8E0-42EE-8F13-A20D13B8A62C}">
      <dsp:nvSpPr>
        <dsp:cNvPr id="0" name=""/>
        <dsp:cNvSpPr/>
      </dsp:nvSpPr>
      <dsp:spPr>
        <a:xfrm>
          <a:off x="2383166" y="646749"/>
          <a:ext cx="968437" cy="1012015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7. </a:t>
          </a:r>
          <a:r>
            <a:rPr lang="en-US" sz="1200" b="1" kern="1200" dirty="0" err="1">
              <a:solidFill>
                <a:schemeClr val="bg1"/>
              </a:solidFill>
            </a:rPr>
            <a:t>Finalise</a:t>
          </a:r>
          <a:r>
            <a:rPr lang="en-US" sz="1200" b="1" kern="1200" dirty="0">
              <a:solidFill>
                <a:schemeClr val="bg1"/>
              </a:solidFill>
            </a:rPr>
            <a:t> &amp; Gazette</a:t>
          </a:r>
        </a:p>
      </dsp:txBody>
      <dsp:txXfrm>
        <a:off x="2524990" y="794955"/>
        <a:ext cx="684789" cy="715603"/>
      </dsp:txXfrm>
    </dsp:sp>
    <dsp:sp modelId="{84C2523B-090D-43C3-BF3B-94E781794CDC}">
      <dsp:nvSpPr>
        <dsp:cNvPr id="0" name=""/>
        <dsp:cNvSpPr/>
      </dsp:nvSpPr>
      <dsp:spPr>
        <a:xfrm rot="20250000">
          <a:off x="3429840" y="664130"/>
          <a:ext cx="325122" cy="376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3433552" y="758119"/>
        <a:ext cx="227585" cy="225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19CA-DB37-4EF8-AB35-BFC5909CFDDD}" type="datetimeFigureOut">
              <a:rPr lang="en-ZA" smtClean="0"/>
              <a:pPr/>
              <a:t>2022/06/06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C941-3EF2-4901-993F-79770651059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671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F08AA8-BFB8-4F3B-B8B6-97478CDBA8FB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7F08E3-0FE6-4C62-B9B0-9CDA8DA5C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42B5C7-AB45-4537-B522-62FCAE1E72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6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1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6588C1-9077-48FD-99DF-89535B58B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24275" y="63515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31F5D7-8662-494B-859D-BC75C9A387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8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D8FF196E-68C5-4988-A7C6-3E1E74D3F7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2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s.gov.za/rdm/WRCS/default.asp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kandac@dws.gov.za" TargetMode="External"/><Relationship Id="rId2" Type="http://schemas.openxmlformats.org/officeDocument/2006/relationships/hyperlink" Target="mailto:mnisim2@dws.gov.z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ylie.farrell9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" y="11079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5534"/>
            <a:ext cx="9144000" cy="21106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CLASSIFICATION OF SIGNIFICANT WATER RESOURCES AND DETERMINATION OF RESOURCE QUALITY OBJECTIVES FOR WATER RESOURCES IN THE USUTU TO MHLATHUZE CATCHMENTS </a:t>
            </a:r>
            <a:r>
              <a:rPr lang="en-US" altLang="en-US" sz="1800" b="1" dirty="0"/>
              <a:t>(WP11387)</a:t>
            </a:r>
            <a:br>
              <a:rPr lang="en-US" sz="1800" b="1" dirty="0">
                <a:latin typeface="+mj-lt"/>
              </a:rPr>
            </a:br>
            <a:r>
              <a:rPr lang="en-US" sz="1800" b="1" dirty="0">
                <a:latin typeface="+mj-lt"/>
              </a:rPr>
              <a:t>BACKGROUND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860" y="4020766"/>
            <a:ext cx="6400800" cy="1752600"/>
          </a:xfrm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</a:rPr>
              <a:t>PSC MEETING 1: </a:t>
            </a:r>
            <a:r>
              <a:rPr lang="en-ZA" sz="2000" b="1" dirty="0">
                <a:solidFill>
                  <a:srgbClr val="FFFF00"/>
                </a:solidFill>
              </a:rPr>
              <a:t>07JUNE 2022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5CAC-4A4C-4834-B63B-56A44F6F5F7E}"/>
              </a:ext>
            </a:extLst>
          </p:cNvPr>
          <p:cNvSpPr txBox="1"/>
          <p:nvPr/>
        </p:nvSpPr>
        <p:spPr>
          <a:xfrm>
            <a:off x="32426" y="3048000"/>
            <a:ext cx="3016250" cy="80021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Presentation by:</a:t>
            </a:r>
          </a:p>
          <a:p>
            <a:pPr eaLnBrk="1" hangingPunct="1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Mkhevu Mnisi</a:t>
            </a:r>
          </a:p>
          <a:p>
            <a:pPr eaLnBrk="1" hangingPunct="1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Date: 07 June 2022</a:t>
            </a:r>
          </a:p>
        </p:txBody>
      </p:sp>
    </p:spTree>
    <p:extLst>
      <p:ext uri="{BB962C8B-B14F-4D97-AF65-F5344CB8AC3E}">
        <p14:creationId xmlns:p14="http://schemas.microsoft.com/office/powerpoint/2010/main" val="85753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7A97749-A4B6-4CBA-A1C4-0EDF5534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63675" y="198438"/>
            <a:ext cx="7223125" cy="54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Process of Determining  Resource Quality Objectives</a:t>
            </a:r>
            <a:br>
              <a:rPr lang="en-Z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ZA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endParaRPr lang="en-ZA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C7A0AF-D20E-43E6-9687-BF8D143C0C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8758" y="984216"/>
          <a:ext cx="8706483" cy="549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9E0BA239-C870-4782-BAD3-0063D453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39750"/>
            <a:ext cx="1728787" cy="526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r>
              <a:rPr lang="en-US" sz="1600" b="1" cap="small" dirty="0"/>
              <a:t>RQOs 7-Step Procedure  </a:t>
            </a:r>
          </a:p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r>
              <a:rPr lang="en-US" sz="1600" b="1" i="1" cap="small" dirty="0"/>
              <a:t>     </a:t>
            </a:r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endParaRPr lang="en-US" sz="1600" b="1" i="1" cap="small" dirty="0"/>
          </a:p>
          <a:p>
            <a:pPr eaLnBrk="1" hangingPunct="1">
              <a:defRPr/>
            </a:pPr>
            <a:r>
              <a:rPr lang="en-US" sz="1600" b="1" i="1" cap="small" dirty="0"/>
              <a:t>      </a:t>
            </a:r>
            <a:endParaRPr lang="en-US" sz="1600" b="1" cap="small" dirty="0"/>
          </a:p>
          <a:p>
            <a:pPr eaLnBrk="1" hangingPunct="1">
              <a:defRPr/>
            </a:pPr>
            <a:endParaRPr lang="en-US" sz="1600" b="1" cap="small" dirty="0"/>
          </a:p>
          <a:p>
            <a:pPr eaLnBrk="1" hangingPunct="1">
              <a:defRPr/>
            </a:pPr>
            <a:endParaRPr lang="en-US" sz="1600" b="1" cap="smal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762" y="510386"/>
            <a:ext cx="4984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Engagement Plan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BC46686-BCB8-4C13-B9C1-7D73960C6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653950"/>
              </p:ext>
            </p:extLst>
          </p:nvPr>
        </p:nvGraphicFramePr>
        <p:xfrm>
          <a:off x="275208" y="972051"/>
          <a:ext cx="8572857" cy="5025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9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653">
                <a:tc>
                  <a:txBody>
                    <a:bodyPr/>
                    <a:lstStyle/>
                    <a:p>
                      <a:r>
                        <a:rPr lang="en-ZA" dirty="0"/>
                        <a:t>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Stakeholder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9296">
                <a:tc>
                  <a:txBody>
                    <a:bodyPr/>
                    <a:lstStyle/>
                    <a:p>
                      <a:r>
                        <a:rPr lang="en-ZA" dirty="0"/>
                        <a:t>Public</a:t>
                      </a:r>
                      <a:r>
                        <a:rPr lang="en-ZA" baseline="0" dirty="0"/>
                        <a:t> Meetings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The broader 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announce the project &amp;</a:t>
                      </a:r>
                    </a:p>
                    <a:p>
                      <a:r>
                        <a:rPr lang="en-ZA" dirty="0"/>
                        <a:t>To present the proposed</a:t>
                      </a:r>
                      <a:r>
                        <a:rPr lang="en-ZA" baseline="0" dirty="0"/>
                        <a:t> classes  &amp; </a:t>
                      </a:r>
                      <a:r>
                        <a:rPr lang="en-ZA" dirty="0"/>
                        <a:t>RQOs </a:t>
                      </a:r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(1</a:t>
                      </a:r>
                      <a:r>
                        <a:rPr lang="en-ZA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 PM held 04/05/2022)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506049"/>
                  </a:ext>
                </a:extLst>
              </a:tr>
              <a:tr h="869296">
                <a:tc>
                  <a:txBody>
                    <a:bodyPr/>
                    <a:lstStyle/>
                    <a:p>
                      <a:r>
                        <a:rPr lang="en-ZA" dirty="0"/>
                        <a:t>Project</a:t>
                      </a:r>
                      <a:r>
                        <a:rPr lang="en-ZA" baseline="0" dirty="0"/>
                        <a:t> Steering Committee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Representatives from </a:t>
                      </a:r>
                      <a:r>
                        <a:rPr lang="en-ZA" baseline="0" dirty="0"/>
                        <a:t>various Sectors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 give strategic inputs</a:t>
                      </a:r>
                      <a:r>
                        <a:rPr lang="en-ZA" baseline="0" dirty="0"/>
                        <a:t> to the project </a:t>
                      </a:r>
                      <a:r>
                        <a:rPr lang="en-ZA" b="1" baseline="0" dirty="0">
                          <a:solidFill>
                            <a:schemeClr val="tx1"/>
                          </a:solidFill>
                        </a:rPr>
                        <a:t>(07/06/2022, this meeting)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080">
                <a:tc>
                  <a:txBody>
                    <a:bodyPr/>
                    <a:lstStyle/>
                    <a:p>
                      <a:r>
                        <a:rPr lang="en-ZA" dirty="0"/>
                        <a:t>Technical Task team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Representatives from sectors with technical</a:t>
                      </a:r>
                      <a:r>
                        <a:rPr lang="en-ZA" baseline="0" dirty="0"/>
                        <a:t> knowledge of  study area and water resource management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To</a:t>
                      </a:r>
                      <a:r>
                        <a:rPr lang="en-ZA" baseline="0" dirty="0"/>
                        <a:t> source comments and inputs on technical aspects of the project</a:t>
                      </a:r>
                    </a:p>
                    <a:p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385">
                <a:tc>
                  <a:txBody>
                    <a:bodyPr/>
                    <a:lstStyle/>
                    <a:p>
                      <a:r>
                        <a:rPr lang="en-ZA" dirty="0"/>
                        <a:t>Forums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Catchment management forums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0" dirty="0">
                          <a:solidFill>
                            <a:schemeClr val="tx1"/>
                          </a:solidFill>
                        </a:rPr>
                        <a:t>Share project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774">
                <a:tc>
                  <a:txBody>
                    <a:bodyPr/>
                    <a:lstStyle/>
                    <a:p>
                      <a:r>
                        <a:rPr lang="en-ZA" dirty="0"/>
                        <a:t>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Different sectors e.g. Domestic, Agriculture, mining etc. ( where necessary).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Share project progress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32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762" y="510386"/>
            <a:ext cx="4425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Communication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36550-33CB-44D3-B64B-8967C83D8E7F}"/>
              </a:ext>
            </a:extLst>
          </p:cNvPr>
          <p:cNvSpPr txBox="1"/>
          <p:nvPr/>
        </p:nvSpPr>
        <p:spPr>
          <a:xfrm>
            <a:off x="923279" y="1058262"/>
            <a:ext cx="735958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ＭＳ Ｐゴシック"/>
                <a:cs typeface="Arial" pitchFamily="34" charset="0"/>
              </a:rPr>
              <a:t>Direct communication via meetings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Identified Platforms:  Project Management Committee (PMC), Project Steering Committee (PSC), Technical Task Group (TTG), Existing Forums, Sector, Public Meetings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ＭＳ Ｐゴシック"/>
                <a:cs typeface="Arial" pitchFamily="34" charset="0"/>
              </a:rPr>
              <a:t>Print media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newspaper adverts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BIDs, newsletters 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6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b="1" dirty="0">
                <a:latin typeface="Arial" pitchFamily="34" charset="0"/>
                <a:ea typeface="ＭＳ Ｐゴシック"/>
                <a:cs typeface="Arial" pitchFamily="34" charset="0"/>
              </a:rPr>
              <a:t>Electronic media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DWS internet site ( </a:t>
            </a:r>
            <a:r>
              <a:rPr lang="en-ZA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hlinkClick r:id="rId2"/>
              </a:rPr>
              <a:t>www.dws.gov.za/rdm/WRCS/default.aspx</a:t>
            </a: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1800" dirty="0">
                <a:latin typeface="Arial" pitchFamily="34" charset="0"/>
                <a:ea typeface="ＭＳ Ｐゴシック"/>
                <a:cs typeface="Arial" pitchFamily="34" charset="0"/>
              </a:rPr>
              <a:t>)</a:t>
            </a:r>
            <a:endParaRPr lang="en-US" sz="1600" dirty="0">
              <a:latin typeface="Arial" pitchFamily="34" charset="0"/>
              <a:ea typeface="ＭＳ Ｐゴシック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Arial" pitchFamily="34" charset="0"/>
                <a:ea typeface="ＭＳ Ｐゴシック"/>
                <a:cs typeface="Arial" pitchFamily="34" charset="0"/>
              </a:rPr>
              <a:t>Emails</a:t>
            </a:r>
          </a:p>
          <a:p>
            <a:pPr lvl="1">
              <a:lnSpc>
                <a:spcPct val="90000"/>
              </a:lnSpc>
            </a:pPr>
            <a:endParaRPr lang="en-US" sz="1600" dirty="0">
              <a:ea typeface="ＭＳ Ｐゴシック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b="1" dirty="0">
                <a:latin typeface="Arial" pitchFamily="34" charset="0"/>
                <a:ea typeface="ＭＳ Ｐゴシック"/>
                <a:cs typeface="Arial" pitchFamily="34" charset="0"/>
              </a:rPr>
              <a:t>NB: Stakeholder database and Issues &amp; Response Register to be updated regularly</a:t>
            </a:r>
          </a:p>
        </p:txBody>
      </p:sp>
    </p:spTree>
    <p:extLst>
      <p:ext uri="{BB962C8B-B14F-4D97-AF65-F5344CB8AC3E}">
        <p14:creationId xmlns:p14="http://schemas.microsoft.com/office/powerpoint/2010/main" val="345604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762" y="510386"/>
            <a:ext cx="2781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Contact details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B7CB84E-1D52-414F-9661-A35DBD935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7" y="1730966"/>
            <a:ext cx="54324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cs typeface="Arial" panose="020B0604020202020204" pitchFamily="34" charset="0"/>
              </a:rPr>
              <a:t>Mkhevu Mnisi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Tel: 012 336 6887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Email: </a:t>
            </a:r>
            <a:r>
              <a:rPr lang="en-US" altLang="en-US" sz="1800" dirty="0">
                <a:cs typeface="Arial" panose="020B0604020202020204" pitchFamily="34" charset="0"/>
                <a:hlinkClick r:id="rId2"/>
              </a:rPr>
              <a:t>mnisim2@dws.gov.za</a:t>
            </a:r>
            <a:endParaRPr lang="en-US" altLang="en-US" sz="1800" dirty="0">
              <a:cs typeface="Arial" panose="020B0604020202020204" pitchFamily="34" charset="0"/>
            </a:endParaRPr>
          </a:p>
          <a:p>
            <a:endParaRPr lang="en-US" altLang="en-US" sz="1800" dirty="0">
              <a:cs typeface="Arial" panose="020B0604020202020204" pitchFamily="34" charset="0"/>
            </a:endParaRPr>
          </a:p>
          <a:p>
            <a:r>
              <a:rPr lang="en-US" altLang="en-US" sz="1800" b="1" dirty="0">
                <a:cs typeface="Arial" panose="020B0604020202020204" pitchFamily="34" charset="0"/>
              </a:rPr>
              <a:t>Koleka Makanda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Tel: 012 336 8406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Email: </a:t>
            </a:r>
            <a:r>
              <a:rPr lang="en-US" altLang="en-US" sz="1800" dirty="0">
                <a:cs typeface="Arial" panose="020B0604020202020204" pitchFamily="34" charset="0"/>
                <a:hlinkClick r:id="rId3"/>
              </a:rPr>
              <a:t>makandac@dws.gov.za</a:t>
            </a:r>
            <a:endParaRPr lang="en-US" altLang="en-US" sz="1800" dirty="0">
              <a:cs typeface="Arial" panose="020B0604020202020204" pitchFamily="34" charset="0"/>
            </a:endParaRPr>
          </a:p>
          <a:p>
            <a:endParaRPr lang="en-US" altLang="en-US" sz="1800" dirty="0">
              <a:cs typeface="Arial" panose="020B0604020202020204" pitchFamily="34" charset="0"/>
            </a:endParaRPr>
          </a:p>
          <a:p>
            <a:r>
              <a:rPr lang="en-US" altLang="en-US" sz="1800" b="1" dirty="0">
                <a:cs typeface="Arial" panose="020B0604020202020204" pitchFamily="34" charset="0"/>
              </a:rPr>
              <a:t>Caryn Seago</a:t>
            </a:r>
          </a:p>
          <a:p>
            <a:r>
              <a:rPr lang="en-US" altLang="en-US" sz="1800" dirty="0">
                <a:cs typeface="Arial" panose="020B0604020202020204" pitchFamily="34" charset="0"/>
              </a:rPr>
              <a:t>012 346 3496 </a:t>
            </a:r>
          </a:p>
          <a:p>
            <a:r>
              <a:rPr lang="en-US" altLang="en-US" sz="18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</a:t>
            </a:r>
            <a:r>
              <a:rPr lang="en-US" altLang="en-US" sz="1800" dirty="0">
                <a:solidFill>
                  <a:srgbClr val="0000FF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caryns@wrp.co.za</a:t>
            </a:r>
            <a:endParaRPr lang="en-US" altLang="en-US" sz="1800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7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0.gstatic.com/images?q=tbn:ANd9GcRbgY_zeh-aPy2UxjD66-y9LNinIRgSE-rVgoleA158LXTUhCeg">
            <a:extLst>
              <a:ext uri="{FF2B5EF4-FFF2-40B4-BE49-F238E27FC236}">
                <a16:creationId xmlns:a16="http://schemas.microsoft.com/office/drawing/2014/main" id="{F985F5DF-A5BC-4F68-9AC3-5278708C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0" y="980728"/>
            <a:ext cx="51444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9AFF963-DB7A-4FFE-975A-6CC6441D6C73}"/>
              </a:ext>
            </a:extLst>
          </p:cNvPr>
          <p:cNvSpPr txBox="1">
            <a:spLocks/>
          </p:cNvSpPr>
          <p:nvPr/>
        </p:nvSpPr>
        <p:spPr>
          <a:xfrm>
            <a:off x="372533" y="143119"/>
            <a:ext cx="8314267" cy="90961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ＭＳ Ｐゴシック" pitchFamily="-108" charset="-128"/>
                <a:cs typeface="ＭＳ Ｐゴシック" pitchFamily="-108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defTabSz="914400" eaLnBrk="1" hangingPunct="1"/>
            <a:r>
              <a:rPr lang="en-ZA" dirty="0"/>
              <a:t>  </a:t>
            </a:r>
            <a:r>
              <a:rPr lang="en-US" altLang="en-US" dirty="0">
                <a:latin typeface="Lucida Handwriting" pitchFamily="66" charset="0"/>
                <a:ea typeface="ＭＳ Ｐゴシック" pitchFamily="34" charset="-128"/>
              </a:rPr>
              <a:t>THANK YOU!</a:t>
            </a:r>
            <a:br>
              <a:rPr lang="en-US" altLang="en-US" dirty="0">
                <a:latin typeface="Lucida Handwriting" pitchFamily="66" charset="0"/>
                <a:ea typeface="ＭＳ Ｐゴシック" pitchFamily="34" charset="-128"/>
              </a:rPr>
            </a:br>
            <a:endParaRPr lang="en-US" sz="2400" b="1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1EEF240-43B6-4F36-9229-4CC6B497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91" y="4569292"/>
            <a:ext cx="1591588" cy="14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1017" y="440717"/>
            <a:ext cx="5042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CONTENT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905692" y="1314225"/>
            <a:ext cx="710619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/>
              <a:t>Legal mandate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/>
              <a:t>Definition of Resource Directed Measures (RDM)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/>
              <a:t>Study processes/steps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/>
              <a:t>Study area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/>
              <a:t>Stakeholder Engagement Plan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/>
              <a:t>Communication </a:t>
            </a:r>
            <a:r>
              <a:rPr lang="en-ZA" dirty="0"/>
              <a:t>method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dirty="0"/>
              <a:t>Contact details</a:t>
            </a:r>
          </a:p>
          <a:p>
            <a:endParaRPr lang="en-Z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584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ACC9-69F0-40FB-902E-D9AA86E44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539"/>
          </a:xfrm>
        </p:spPr>
        <p:txBody>
          <a:bodyPr/>
          <a:lstStyle/>
          <a:p>
            <a:r>
              <a:rPr lang="en-ZA" sz="2800" b="1" dirty="0"/>
              <a:t>Legal Mandate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FCD0-75C7-419E-B940-D50E9425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2358"/>
            <a:ext cx="8229600" cy="519343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Chapter 3 of the National Water Act (No. 36 of 1998), deals with the protection of water resources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Resource-Directed Measures for protection of water resources are:  </a:t>
            </a: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latin typeface="Arial" pitchFamily="34" charset="0"/>
                <a:ea typeface="ＭＳ Ｐゴシック"/>
              </a:rPr>
              <a:t>Classification (S13)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Reserve (S16)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>
                <a:latin typeface="Arial" pitchFamily="34" charset="0"/>
                <a:ea typeface="ＭＳ Ｐゴシック"/>
              </a:rPr>
              <a:t>Resource Quality Objectives (S13)	 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S12 requires the Minister to establish the Water Resource Classification System, (WRCS)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WRCS was published as Regulation 810 in Government Gazette No. 33541 dated 17 September 2010 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defines: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water resource classes and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procedure to determine Class, RQOs and Reserve</a:t>
            </a: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According to the NWA, once the WRCS has been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gazetted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 all significant water resources must be classified</a:t>
            </a:r>
            <a:r>
              <a:rPr lang="en-US" sz="1600" b="1" dirty="0">
                <a:solidFill>
                  <a:prstClr val="black"/>
                </a:solidFill>
                <a:ea typeface="ＭＳ Ｐゴシック"/>
                <a:cs typeface="ＭＳ Ｐゴシック"/>
              </a:rPr>
              <a:t> and the Resource Quality objectives determined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0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3474" y="538096"/>
            <a:ext cx="7701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Direct Measure (RDM)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001" y="1296274"/>
            <a:ext cx="749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ZA" sz="1800" b="1" dirty="0"/>
              <a:t>Classification: </a:t>
            </a:r>
            <a:r>
              <a:rPr lang="en-ZA" sz="1800" dirty="0"/>
              <a:t>defines the </a:t>
            </a:r>
            <a:r>
              <a:rPr lang="en-ZA" sz="1800" b="1" u="sng" dirty="0"/>
              <a:t>desired state </a:t>
            </a:r>
            <a:r>
              <a:rPr lang="en-ZA" sz="1800" dirty="0"/>
              <a:t>of the water resources by setting Water Resource Classes </a:t>
            </a:r>
            <a:r>
              <a:rPr lang="en-ZA" sz="1800" b="1" dirty="0"/>
              <a:t>(l, II, III)</a:t>
            </a:r>
            <a:r>
              <a:rPr lang="en-ZA" sz="1800" dirty="0"/>
              <a:t>. Each class represents a different </a:t>
            </a:r>
            <a:r>
              <a:rPr lang="en-ZA" sz="1800" b="1" dirty="0"/>
              <a:t>level of protection </a:t>
            </a:r>
            <a:r>
              <a:rPr lang="en-ZA" sz="1800" dirty="0"/>
              <a:t>that is required for the water resource, and </a:t>
            </a:r>
            <a:r>
              <a:rPr lang="en-ZA" sz="1800" b="1" dirty="0"/>
              <a:t>the extent to which the water resource can be used.</a:t>
            </a:r>
          </a:p>
          <a:p>
            <a:endParaRPr lang="en-ZA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dirty="0"/>
              <a:t>Reserve:</a:t>
            </a:r>
            <a:r>
              <a:rPr lang="en-ZA" sz="1800" dirty="0"/>
              <a:t> means the quantity and quality of water required for (a) to satisfy </a:t>
            </a:r>
            <a:r>
              <a:rPr lang="en-ZA" sz="1800" b="1" dirty="0"/>
              <a:t>basic human needs </a:t>
            </a:r>
            <a:r>
              <a:rPr lang="en-ZA" sz="1800" dirty="0"/>
              <a:t>by securing water supply for people (b) to </a:t>
            </a:r>
            <a:r>
              <a:rPr lang="en-ZA" sz="1800" b="1" dirty="0"/>
              <a:t>protect aquatic ecosystems </a:t>
            </a:r>
            <a:r>
              <a:rPr lang="en-ZA" sz="1800" dirty="0"/>
              <a:t>in order to secure </a:t>
            </a:r>
            <a:r>
              <a:rPr lang="en-ZA" sz="1800" b="1" dirty="0"/>
              <a:t>ecologically sustainable development </a:t>
            </a:r>
            <a:r>
              <a:rPr lang="en-ZA" sz="1800" dirty="0"/>
              <a:t>and </a:t>
            </a:r>
            <a:r>
              <a:rPr lang="en-ZA" sz="1800" b="1" dirty="0"/>
              <a:t>use</a:t>
            </a:r>
            <a:r>
              <a:rPr lang="en-ZA" sz="1800" dirty="0"/>
              <a:t> of relevant water resource.</a:t>
            </a:r>
          </a:p>
          <a:p>
            <a:pPr algn="just"/>
            <a:endParaRPr lang="en-ZA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800" b="1" dirty="0"/>
              <a:t>RQOs:</a:t>
            </a:r>
            <a:r>
              <a:rPr lang="en-ZA" sz="1800" dirty="0"/>
              <a:t> are numeric or descriptive statements of conditions which should be met in the receiving water resource. The objectives are determined for: </a:t>
            </a:r>
            <a:r>
              <a:rPr lang="en-ZA" sz="1800" b="1" dirty="0"/>
              <a:t>quantity, quality, habitat &amp; biota.</a:t>
            </a:r>
          </a:p>
        </p:txBody>
      </p:sp>
    </p:spTree>
    <p:extLst>
      <p:ext uri="{BB962C8B-B14F-4D97-AF65-F5344CB8AC3E}">
        <p14:creationId xmlns:p14="http://schemas.microsoft.com/office/powerpoint/2010/main" val="33524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6076-D2C2-4FF6-B50D-CA9AC2B6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/>
              <a:t>Study focus: Determining of Water Resource Classes and Resource Quality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97FC-A72B-4357-B4B0-35F1362F3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072"/>
            <a:ext cx="8229600" cy="4809091"/>
          </a:xfrm>
        </p:spPr>
        <p:txBody>
          <a:bodyPr/>
          <a:lstStyle/>
          <a:p>
            <a:r>
              <a:rPr lang="en-ZA" sz="1800" dirty="0"/>
              <a:t>This study was initiated in December 2021 and will end in May 2024 ( 30 months)</a:t>
            </a:r>
          </a:p>
          <a:p>
            <a:pPr marL="0" indent="0">
              <a:buNone/>
            </a:pPr>
            <a:endParaRPr lang="en-ZA" sz="1800" dirty="0"/>
          </a:p>
          <a:p>
            <a:r>
              <a:rPr lang="en-ZA" sz="1800" dirty="0"/>
              <a:t>The aim of this study is to co-ordinate the Determination of Water Resource Classes and Resource Quality Objectives in the Usutu to </a:t>
            </a:r>
            <a:r>
              <a:rPr lang="en-ZA" sz="1800" dirty="0" err="1"/>
              <a:t>Mhlathuze</a:t>
            </a:r>
            <a:r>
              <a:rPr lang="en-ZA" sz="1800" dirty="0"/>
              <a:t> Catchments</a:t>
            </a:r>
          </a:p>
          <a:p>
            <a:r>
              <a:rPr lang="en-ZA" sz="1800" dirty="0"/>
              <a:t>The determined WRC and RQOs will be gazetted once approved</a:t>
            </a:r>
          </a:p>
          <a:p>
            <a:r>
              <a:rPr lang="en-ZA" sz="1800" dirty="0"/>
              <a:t>Once the WRC and RQOs are gazetted they will be </a:t>
            </a:r>
            <a:r>
              <a:rPr lang="en-ZA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LEGALLY</a:t>
            </a:r>
            <a:r>
              <a:rPr lang="en-ZA" sz="1800" dirty="0"/>
              <a:t> binding on all authorities or institutions when exercising any power, or performing any duty under the NWA.          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92FFF-BE38-4CD4-82B8-B75EB259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722D8-E34B-4C12-AA41-0E64BC0EECF3}" type="datetime1">
              <a:rPr lang="en-US" smtClean="0">
                <a:solidFill>
                  <a:prstClr val="black"/>
                </a:solidFill>
              </a:rPr>
              <a:t>6/6/2022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116C-D74B-4D21-B6F4-108D2D97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6813-EE1F-40B1-A41C-7BF70426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07D91-0300-4715-92D1-441831D0BB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9631" y="464178"/>
            <a:ext cx="668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C10F5-5A13-496A-A819-2B19B938E288}"/>
              </a:ext>
            </a:extLst>
          </p:cNvPr>
          <p:cNvSpPr txBox="1"/>
          <p:nvPr/>
        </p:nvSpPr>
        <p:spPr>
          <a:xfrm>
            <a:off x="683581" y="1538393"/>
            <a:ext cx="773245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ZA" dirty="0">
                <a:cs typeface="Arial" panose="020B0604020202020204" pitchFamily="34" charset="0"/>
              </a:rPr>
              <a:t>The study area is the Usutu - </a:t>
            </a:r>
            <a:r>
              <a:rPr lang="en-ZA" dirty="0" err="1">
                <a:cs typeface="Arial" panose="020B0604020202020204" pitchFamily="34" charset="0"/>
              </a:rPr>
              <a:t>Mhlatuze</a:t>
            </a:r>
            <a:r>
              <a:rPr lang="en-ZA" dirty="0">
                <a:cs typeface="Arial" panose="020B0604020202020204" pitchFamily="34" charset="0"/>
              </a:rPr>
              <a:t> Catchments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Divided into 6 drainage areas/secondary catchments: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n-US" dirty="0" err="1">
                <a:cs typeface="Arial" panose="020B0604020202020204" pitchFamily="34" charset="0"/>
              </a:rPr>
              <a:t>Mhlatuze</a:t>
            </a:r>
            <a:r>
              <a:rPr lang="en-US" dirty="0">
                <a:cs typeface="Arial" panose="020B0604020202020204" pitchFamily="34" charset="0"/>
              </a:rPr>
              <a:t>, W1</a:t>
            </a:r>
          </a:p>
          <a:p>
            <a:pPr lvl="1">
              <a:buFontTx/>
              <a:buChar char="-"/>
            </a:pPr>
            <a:r>
              <a:rPr lang="en-US" dirty="0" err="1">
                <a:cs typeface="Arial" panose="020B0604020202020204" pitchFamily="34" charset="0"/>
              </a:rPr>
              <a:t>Mfolozi</a:t>
            </a:r>
            <a:r>
              <a:rPr lang="en-US" dirty="0">
                <a:cs typeface="Arial" panose="020B0604020202020204" pitchFamily="34" charset="0"/>
              </a:rPr>
              <a:t>,  W2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Mkuze/</a:t>
            </a:r>
            <a:r>
              <a:rPr lang="en-US" dirty="0" err="1">
                <a:cs typeface="Arial" panose="020B0604020202020204" pitchFamily="34" charset="0"/>
              </a:rPr>
              <a:t>Hluhluwe</a:t>
            </a:r>
            <a:r>
              <a:rPr lang="en-US" dirty="0">
                <a:cs typeface="Arial" panose="020B0604020202020204" pitchFamily="34" charset="0"/>
              </a:rPr>
              <a:t>, W3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Pongola, W4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Usutu, W5</a:t>
            </a:r>
          </a:p>
          <a:p>
            <a:pPr lvl="1">
              <a:buFontTx/>
              <a:buChar char="-"/>
            </a:pPr>
            <a:r>
              <a:rPr lang="en-US" dirty="0">
                <a:cs typeface="Arial" panose="020B0604020202020204" pitchFamily="34" charset="0"/>
              </a:rPr>
              <a:t>W7 catchment. </a:t>
            </a:r>
            <a:endParaRPr lang="en-ZA" dirty="0">
              <a:cs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0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9631" y="464178"/>
            <a:ext cx="668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Area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4BD5F3-9415-4600-9C82-C7FE79F5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31" y="925843"/>
            <a:ext cx="6768752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0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53811"/>
              </p:ext>
            </p:extLst>
          </p:nvPr>
        </p:nvGraphicFramePr>
        <p:xfrm>
          <a:off x="498475" y="114300"/>
          <a:ext cx="8270875" cy="620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Slide" r:id="rId3" imgW="3090812" imgH="2318131" progId="PowerPoint.Slide.12">
                  <p:embed/>
                </p:oleObj>
              </mc:Choice>
              <mc:Fallback>
                <p:oleObj name="Slide" r:id="rId3" imgW="3090812" imgH="2318131" progId="PowerPoint.Slide.12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114300"/>
                        <a:ext cx="8270875" cy="620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7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7"/>
          <p:cNvSpPr txBox="1">
            <a:spLocks/>
          </p:cNvSpPr>
          <p:nvPr/>
        </p:nvSpPr>
        <p:spPr bwMode="auto">
          <a:xfrm>
            <a:off x="34925" y="6597650"/>
            <a:ext cx="715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7A2A8B-8223-4107-9BE0-CC6E99573E31}" type="slidenum">
              <a:rPr lang="en-US" altLang="en-US" sz="1200" b="1">
                <a:latin typeface="Calibri" pitchFamily="34" charset="0"/>
              </a:rPr>
              <a:pPr/>
              <a:t>9</a:t>
            </a:fld>
            <a:endParaRPr lang="en-US" altLang="en-US" sz="1200" b="1">
              <a:latin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88685" y="255588"/>
            <a:ext cx="7280275" cy="69373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endParaRPr lang="en-ZA" b="1" kern="0" dirty="0">
              <a:solidFill>
                <a:schemeClr val="tx2"/>
              </a:solidFill>
              <a:ea typeface="ＭＳ Ｐゴシック" pitchFamily="1" charset="-128"/>
              <a:cs typeface="Arial" pitchFamily="34" charset="0"/>
            </a:endParaRPr>
          </a:p>
          <a:p>
            <a:pPr algn="ctr" defTabSz="914400">
              <a:defRPr/>
            </a:pPr>
            <a:r>
              <a:rPr lang="en-ZA" sz="2000" b="1" kern="0" dirty="0">
                <a:ea typeface="ＭＳ Ｐゴシック" pitchFamily="1" charset="-128"/>
                <a:cs typeface="Arial" panose="020B0604020202020204" pitchFamily="34" charset="0"/>
              </a:rPr>
              <a:t>WATER RESOURCE CLASSES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79712" y="1700809"/>
          <a:ext cx="6480720" cy="2376262"/>
        </p:xfrm>
        <a:graphic>
          <a:graphicData uri="http://schemas.openxmlformats.org/drawingml/2006/table">
            <a:tbl>
              <a:tblPr/>
              <a:tblGrid>
                <a:gridCol w="138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6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Description of use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Majority of ecological categories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</a:t>
                      </a:r>
                      <a:endParaRPr lang="en-ZA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Minimally used</a:t>
                      </a:r>
                      <a:endParaRPr lang="en-ZA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A-B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II</a:t>
                      </a:r>
                      <a:endParaRPr lang="en-ZA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Moderately used</a:t>
                      </a:r>
                      <a:endParaRPr lang="en-ZA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III</a:t>
                      </a:r>
                      <a:endParaRPr lang="en-ZA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Heavily used</a:t>
                      </a:r>
                      <a:endParaRPr lang="en-ZA" sz="16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6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554336" y="4581128"/>
            <a:ext cx="5690072" cy="839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400" b="1" dirty="0">
                <a:solidFill>
                  <a:prstClr val="black"/>
                </a:solidFill>
              </a:rPr>
              <a:t>Ecological Category (EC) - </a:t>
            </a:r>
            <a:r>
              <a:rPr lang="en-US" sz="1400" dirty="0">
                <a:solidFill>
                  <a:prstClr val="black"/>
                </a:solidFill>
              </a:rPr>
              <a:t>means the assigned ecological condition to a water resource .  It is measured by determining how much the ecosystem has changed from natural (pre-development condition).</a:t>
            </a:r>
            <a:r>
              <a:rPr lang="en-ZA" sz="1400" dirty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21800"/>
      </p:ext>
    </p:extLst>
  </p:cSld>
  <p:clrMapOvr>
    <a:masterClrMapping/>
  </p:clrMapOvr>
</p:sld>
</file>

<file path=ppt/theme/theme1.xml><?xml version="1.0" encoding="utf-8"?>
<a:theme xmlns:a="http://schemas.openxmlformats.org/drawingml/2006/main" name="CO-BRANDED DHS &amp; DWS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829</Words>
  <Application>Microsoft Office PowerPoint</Application>
  <PresentationFormat>On-screen Show (4:3)</PresentationFormat>
  <Paragraphs>151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Snas</vt:lpstr>
      <vt:lpstr>Lucida Handwriting</vt:lpstr>
      <vt:lpstr>Wingdings</vt:lpstr>
      <vt:lpstr>CO-BRANDED DHS &amp; DWS PRESENTATION</vt:lpstr>
      <vt:lpstr>Slide</vt:lpstr>
      <vt:lpstr>CLASSIFICATION OF SIGNIFICANT WATER RESOURCES AND DETERMINATION OF RESOURCE QUALITY OBJECTIVES FOR WATER RESOURCES IN THE USUTU TO MHLATHUZE CATCHMENTS (WP11387) BACKGROUND</vt:lpstr>
      <vt:lpstr>PowerPoint Presentation</vt:lpstr>
      <vt:lpstr>Legal Mandate</vt:lpstr>
      <vt:lpstr>PowerPoint Presentation</vt:lpstr>
      <vt:lpstr>Study focus: Determining of Water Resource Classes and Resource Quality Objectives</vt:lpstr>
      <vt:lpstr>PowerPoint Presentation</vt:lpstr>
      <vt:lpstr>PowerPoint Presentation</vt:lpstr>
      <vt:lpstr>PowerPoint Presentation</vt:lpstr>
      <vt:lpstr>PowerPoint Presentation</vt:lpstr>
      <vt:lpstr>Process of Determining  Resource Quality Objectives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Makanda Cornelia Koleka</cp:lastModifiedBy>
  <cp:revision>237</cp:revision>
  <cp:lastPrinted>2022-04-19T11:36:36Z</cp:lastPrinted>
  <dcterms:created xsi:type="dcterms:W3CDTF">2012-08-01T10:33:21Z</dcterms:created>
  <dcterms:modified xsi:type="dcterms:W3CDTF">2022-06-06T11:50:04Z</dcterms:modified>
</cp:coreProperties>
</file>